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87" r:id="rId3"/>
    <p:sldId id="768" r:id="rId4"/>
    <p:sldId id="769" r:id="rId5"/>
    <p:sldId id="770" r:id="rId6"/>
    <p:sldId id="771" r:id="rId7"/>
    <p:sldId id="772" r:id="rId8"/>
    <p:sldId id="773" r:id="rId9"/>
    <p:sldId id="774" r:id="rId10"/>
    <p:sldId id="775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804" r:id="rId40"/>
    <p:sldId id="805" r:id="rId41"/>
    <p:sldId id="806" r:id="rId42"/>
    <p:sldId id="807" r:id="rId43"/>
    <p:sldId id="808" r:id="rId44"/>
    <p:sldId id="809" r:id="rId45"/>
    <p:sldId id="810" r:id="rId46"/>
    <p:sldId id="811" r:id="rId47"/>
    <p:sldId id="812" r:id="rId48"/>
    <p:sldId id="813" r:id="rId49"/>
    <p:sldId id="814" r:id="rId50"/>
    <p:sldId id="815" r:id="rId51"/>
    <p:sldId id="816" r:id="rId52"/>
    <p:sldId id="817" r:id="rId53"/>
    <p:sldId id="818" r:id="rId54"/>
    <p:sldId id="819" r:id="rId55"/>
    <p:sldId id="820" r:id="rId56"/>
    <p:sldId id="826" r:id="rId57"/>
    <p:sldId id="821" r:id="rId58"/>
    <p:sldId id="822" r:id="rId59"/>
    <p:sldId id="823" r:id="rId60"/>
    <p:sldId id="824" r:id="rId61"/>
    <p:sldId id="825" r:id="rId62"/>
    <p:sldId id="827" r:id="rId63"/>
    <p:sldId id="828" r:id="rId64"/>
    <p:sldId id="829" r:id="rId65"/>
    <p:sldId id="830" r:id="rId66"/>
    <p:sldId id="831" r:id="rId67"/>
    <p:sldId id="832" r:id="rId68"/>
    <p:sldId id="833" r:id="rId69"/>
    <p:sldId id="834" r:id="rId70"/>
    <p:sldId id="835" r:id="rId71"/>
    <p:sldId id="836" r:id="rId72"/>
    <p:sldId id="837" r:id="rId73"/>
    <p:sldId id="838" r:id="rId74"/>
    <p:sldId id="839" r:id="rId75"/>
    <p:sldId id="840" r:id="rId76"/>
    <p:sldId id="841" r:id="rId77"/>
    <p:sldId id="842" r:id="rId78"/>
    <p:sldId id="843" r:id="rId79"/>
    <p:sldId id="844" r:id="rId80"/>
    <p:sldId id="845" r:id="rId81"/>
    <p:sldId id="846" r:id="rId82"/>
    <p:sldId id="847" r:id="rId83"/>
    <p:sldId id="850" r:id="rId84"/>
    <p:sldId id="851" r:id="rId85"/>
    <p:sldId id="848" r:id="rId86"/>
    <p:sldId id="852" r:id="rId87"/>
    <p:sldId id="849" r:id="rId88"/>
    <p:sldId id="856" r:id="rId89"/>
    <p:sldId id="857" r:id="rId90"/>
    <p:sldId id="853" r:id="rId91"/>
    <p:sldId id="854" r:id="rId92"/>
    <p:sldId id="855" r:id="rId93"/>
    <p:sldId id="85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1A2B-AC08-4933-9280-F6BBF1F2638C}" v="116" dt="2021-02-18T23:12:28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">
      <pc:chgData name="Cristian Chilipirea" userId="34ab170da5908fc4" providerId="LiveId" clId="{DFCF1A2B-AC08-4933-9280-F6BBF1F2638C}" dt="2021-02-18T23:12:48.642" v="1341" actId="20577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19-Feb-21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 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Afișează </a:t>
            </a:r>
            <a:r>
              <a:rPr lang="ro-RO" sz="2400" b="1" dirty="0" err="1"/>
              <a:t>hello</a:t>
            </a:r>
            <a:r>
              <a:rPr lang="ro-RO" sz="2400" b="1" dirty="0"/>
              <a:t> (pentru fiecare proces pornit)</a:t>
            </a:r>
            <a:r>
              <a:rPr lang="en-US" sz="2400" b="1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Oprește programul </a:t>
            </a:r>
            <a:r>
              <a:rPr lang="en-US" sz="2400" b="1" dirty="0"/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0/4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3/4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2/4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/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↓ MPI_Datatype d, </a:t>
            </a:r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&amp;Stat</a:t>
            </a:r>
          </a:p>
          <a:p>
            <a:pPr algn="ctr"/>
            <a:r>
              <a:rPr lang="en-US" sz="2400" noProof="1"/>
              <a:t>MPI_STATUS_IGNORE</a:t>
            </a:r>
          </a:p>
          <a:p>
            <a:pPr algn="ctr"/>
            <a:r>
              <a:rPr lang="en-US" sz="2400" b="1" i="1" noProof="1"/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/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↓ MPI_Datatype d, </a:t>
            </a:r>
            <a:r>
              <a:rPr lang="en-US" sz="24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24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MPI_Send</a:t>
            </a:r>
            <a:r>
              <a:rPr lang="en-US" sz="2800" b="1" dirty="0"/>
              <a:t>() </a:t>
            </a:r>
            <a:r>
              <a:rPr lang="ro-RO" sz="2800" b="1" dirty="0"/>
              <a:t>poate bloca dacă buffer-</a:t>
            </a:r>
            <a:r>
              <a:rPr lang="ro-RO" sz="2800" b="1" dirty="0" err="1"/>
              <a:t>ul</a:t>
            </a:r>
            <a:r>
              <a:rPr lang="ro-RO" sz="2800" b="1" dirty="0"/>
              <a:t> local este plin.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mpicc</a:t>
            </a:r>
            <a:r>
              <a:rPr lang="en-US" sz="4400" dirty="0"/>
              <a:t> </a:t>
            </a:r>
            <a:r>
              <a:rPr lang="en-US" sz="4400" dirty="0" err="1"/>
              <a:t>test.c</a:t>
            </a: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/>
              <a:t>a.out</a:t>
            </a:r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date</a:t>
            </a:r>
          </a:p>
          <a:p>
            <a:endParaRPr lang="en-US" sz="4400" dirty="0"/>
          </a:p>
          <a:p>
            <a:r>
              <a:rPr lang="en-US" sz="4400" dirty="0"/>
              <a:t>./</a:t>
            </a:r>
            <a:r>
              <a:rPr lang="en-US" sz="4400" dirty="0" err="1"/>
              <a:t>a.out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/>
              <a:t>procese</a:t>
            </a:r>
            <a:r>
              <a:rPr lang="en-US" sz="2400" dirty="0"/>
              <a:t>.</a:t>
            </a:r>
          </a:p>
          <a:p>
            <a:r>
              <a:rPr lang="ro-RO" sz="2400" dirty="0"/>
              <a:t>Dacă este setat, va porni procesele pe mașini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Procesele sunt identice dar au </a:t>
            </a:r>
            <a:r>
              <a:rPr lang="ro-RO" sz="2400" dirty="0" err="1"/>
              <a:t>id-uri</a:t>
            </a:r>
            <a:r>
              <a:rPr lang="ro-RO" sz="2400" dirty="0"/>
              <a:t>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Funcționează parțial și cu programe care nu sunt implementate pentru MPI</a:t>
            </a:r>
            <a:r>
              <a:rPr lang="en-US" sz="2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proces</a:t>
            </a:r>
            <a:r>
              <a:rPr lang="en-US" sz="24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/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MPI_Test(↓ MPI_Request *, ↑ int * flag, ↑ MPI_Status *)</a:t>
            </a:r>
          </a:p>
          <a:p>
            <a:r>
              <a:rPr lang="en-US" sz="2400" b="1" noProof="1"/>
              <a:t>MPI_Testall()</a:t>
            </a:r>
          </a:p>
          <a:p>
            <a:r>
              <a:rPr lang="en-US" sz="2400" b="1" noProof="1"/>
              <a:t>MPI_Testany()</a:t>
            </a:r>
          </a:p>
          <a:p>
            <a:r>
              <a:rPr lang="en-US" sz="2400" b="1" noProof="1"/>
              <a:t>MPI_Testsome()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MPI_Wait(↓ MPI_Request *, ↑ MPI_Status *)</a:t>
            </a:r>
          </a:p>
          <a:p>
            <a:r>
              <a:rPr lang="en-US" sz="2400" b="1" noProof="1"/>
              <a:t>MPI_Waitall()</a:t>
            </a:r>
          </a:p>
          <a:p>
            <a:r>
              <a:rPr lang="en-US" sz="2400" b="1" noProof="1"/>
              <a:t>MPI_Waitany()</a:t>
            </a:r>
          </a:p>
          <a:p>
            <a:r>
              <a:rPr lang="en-US" sz="2400" b="1" noProof="1"/>
              <a:t>MPI_Waitsome()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99F09-F70D-489C-82DF-ED8EB17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8EBB3-A9F3-468D-8B5E-5B54D1AA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03DE-0269-4B31-AB90-21DF4136C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/>
                  <a:t>Defini</a:t>
                </a:r>
                <a:r>
                  <a:rPr lang="ro-RO" sz="2800" kern="0" dirty="0"/>
                  <a:t>ţ</a:t>
                </a:r>
                <a:r>
                  <a:rPr lang="en-US" sz="2800" kern="0" dirty="0" err="1"/>
                  <a:t>i</a:t>
                </a:r>
                <a:r>
                  <a:rPr lang="ro-RO" sz="2800" kern="0" dirty="0"/>
                  <a:t>e</a:t>
                </a:r>
              </a:p>
              <a:p>
                <a:pPr lvl="1"/>
                <a:r>
                  <a:rPr lang="en-US" sz="2400" kern="0" dirty="0"/>
                  <a:t>Tim</a:t>
                </a:r>
                <a:r>
                  <a:rPr lang="ro-RO" sz="2400" kern="0" dirty="0"/>
                  <a:t>pul scurs de la începerea execuţiei primului proces până la terminarea execuţiei ultimului proces</a:t>
                </a:r>
                <a:r>
                  <a:rPr lang="en-US" sz="2400" kern="0" dirty="0"/>
                  <a:t>.</a:t>
                </a:r>
                <a:endParaRPr lang="en-US" sz="2400" b="1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/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𝑇𝑗𝑐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𝑜𝑚𝑚𝑢</m:t>
                    </m:r>
                    <m:r>
                      <a:rPr lang="en-US" sz="2800" i="1" kern="0" baseline="-25000" dirty="0">
                        <a:latin typeface="Cambria Math"/>
                      </a:rPr>
                      <m:t>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𝑇𝑗𝑖</m:t>
                    </m:r>
                    <m:r>
                      <a:rPr lang="en-US" sz="2800" i="1" kern="0" baseline="-25000" dirty="0">
                        <a:latin typeface="Cambria Math"/>
                      </a:rPr>
                      <m:t>𝑑𝑙𝑒</m:t>
                    </m:r>
                  </m:oMath>
                </a14:m>
                <a:endParaRPr lang="ro-RO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/>
                  <a:t>Unde j un proces arbitrar. SAU</a:t>
                </a:r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</a:t>
                </a:r>
                <a:r>
                  <a:rPr lang="ro-RO" sz="2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sv-SE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  </a:t>
                </a:r>
                <a:r>
                  <a:rPr lang="ro-RO" sz="2800" kern="0" dirty="0"/>
                  <a:t> </a:t>
                </a:r>
                <a:r>
                  <a:rPr lang="en-US" sz="2800" kern="0" dirty="0"/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 </m:t>
                    </m:r>
                    <m:r>
                      <a:rPr lang="en-US" sz="2800" i="1" kern="0" dirty="0"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𝑇𝑐𝑜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𝑚𝑚𝑢𝑛</m:t>
                    </m:r>
                    <m:r>
                      <a:rPr lang="en-US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ro-RO" sz="2800" kern="0" dirty="0"/>
              </a:p>
              <a:p>
                <a:pPr>
                  <a:buFontTx/>
                  <a:buNone/>
                </a:pPr>
                <a:endParaRPr lang="ro-RO" sz="2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80" y="1457344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L – </a:t>
            </a:r>
            <a:r>
              <a:rPr lang="ro-RO" sz="2400" dirty="0"/>
              <a:t>Limita superioară a </a:t>
            </a:r>
            <a:r>
              <a:rPr lang="ro-RO" sz="2400" b="1" dirty="0"/>
              <a:t>latenței (</a:t>
            </a:r>
            <a:r>
              <a:rPr lang="ro-RO" sz="2400" b="1" dirty="0" err="1"/>
              <a:t>latency</a:t>
            </a:r>
            <a:r>
              <a:rPr lang="ro-RO" sz="2400" b="1" dirty="0"/>
              <a:t>)</a:t>
            </a:r>
            <a:r>
              <a:rPr lang="en-US" sz="2400" b="1" dirty="0"/>
              <a:t> </a:t>
            </a:r>
            <a:r>
              <a:rPr lang="en-US" sz="2400" dirty="0"/>
              <a:t>sau </a:t>
            </a:r>
            <a:r>
              <a:rPr lang="en-US" sz="2400" dirty="0" err="1"/>
              <a:t>întârzierea</a:t>
            </a:r>
            <a:r>
              <a:rPr lang="en-US" sz="2400" dirty="0"/>
              <a:t> de </a:t>
            </a:r>
            <a:r>
              <a:rPr lang="en-US" sz="2400" dirty="0" err="1"/>
              <a:t>transmitere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 de la </a:t>
            </a:r>
            <a:r>
              <a:rPr lang="en-US" sz="2400" dirty="0" err="1"/>
              <a:t>surs</a:t>
            </a:r>
            <a:r>
              <a:rPr lang="ro-RO" sz="2400" dirty="0"/>
              <a:t>ă</a:t>
            </a:r>
            <a:r>
              <a:rPr lang="en-US" sz="2400" dirty="0"/>
              <a:t> la </a:t>
            </a:r>
            <a:r>
              <a:rPr lang="en-US" sz="2400" dirty="0" err="1"/>
              <a:t>destina</a:t>
            </a:r>
            <a:r>
              <a:rPr lang="ro-RO" sz="2400" dirty="0"/>
              <a:t>ție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o - </a:t>
            </a:r>
            <a:r>
              <a:rPr lang="en-US" sz="2400" b="1" dirty="0"/>
              <a:t>overhead</a:t>
            </a:r>
            <a:r>
              <a:rPr lang="en-US" sz="2400" dirty="0"/>
              <a:t>, </a:t>
            </a:r>
            <a:r>
              <a:rPr lang="en-US" sz="2400" dirty="0" err="1"/>
              <a:t>durata</a:t>
            </a:r>
            <a:r>
              <a:rPr lang="en-US" sz="2400" dirty="0"/>
              <a:t> </a:t>
            </a:r>
            <a:r>
              <a:rPr lang="ro-RO" sz="2400" dirty="0"/>
              <a:t>de timp în</a:t>
            </a:r>
            <a:r>
              <a:rPr lang="en-US" sz="2400" dirty="0"/>
              <a:t> care </a:t>
            </a:r>
            <a:r>
              <a:rPr lang="en-US" sz="2400" dirty="0" err="1"/>
              <a:t>procesorul</a:t>
            </a:r>
            <a:r>
              <a:rPr lang="en-US" sz="2400" dirty="0"/>
              <a:t> </a:t>
            </a:r>
            <a:r>
              <a:rPr lang="ro-RO" sz="2400" dirty="0"/>
              <a:t>execută </a:t>
            </a:r>
            <a:r>
              <a:rPr lang="en-US" sz="2400" dirty="0" err="1"/>
              <a:t>transmiterea</a:t>
            </a:r>
            <a:r>
              <a:rPr lang="en-US" sz="2400" dirty="0"/>
              <a:t> sau </a:t>
            </a:r>
            <a:r>
              <a:rPr lang="en-US" sz="2400" dirty="0" err="1"/>
              <a:t>recepţia</a:t>
            </a:r>
            <a:r>
              <a:rPr lang="en-US" sz="2400" dirty="0"/>
              <a:t> </a:t>
            </a:r>
            <a:r>
              <a:rPr lang="en-US" sz="2400" dirty="0" err="1"/>
              <a:t>fiec</a:t>
            </a:r>
            <a:r>
              <a:rPr lang="ro-RO" sz="2400" dirty="0"/>
              <a:t>ă</a:t>
            </a:r>
            <a:r>
              <a:rPr lang="en-US" sz="2400" dirty="0" err="1"/>
              <a:t>rui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;</a:t>
            </a:r>
            <a:r>
              <a:rPr lang="ro-RO" sz="2400" dirty="0"/>
              <a:t> În acest timp procesorul nu poate efectua alte operații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g - </a:t>
            </a:r>
            <a:r>
              <a:rPr lang="en-US" sz="2400" b="1" dirty="0"/>
              <a:t>gap</a:t>
            </a:r>
            <a:r>
              <a:rPr lang="en-US" sz="2400" dirty="0"/>
              <a:t>, </a:t>
            </a:r>
            <a:r>
              <a:rPr lang="en-US" sz="2400" dirty="0" err="1"/>
              <a:t>intervalul</a:t>
            </a:r>
            <a:r>
              <a:rPr lang="en-US" sz="2400" dirty="0"/>
              <a:t> minim de </a:t>
            </a:r>
            <a:r>
              <a:rPr lang="en-US" sz="2400" dirty="0" err="1"/>
              <a:t>timp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transmiteri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recepţii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la </a:t>
            </a:r>
            <a:r>
              <a:rPr lang="en-US" sz="2400" dirty="0" err="1"/>
              <a:t>acelaşi</a:t>
            </a:r>
            <a:r>
              <a:rPr lang="en-US" sz="2400" dirty="0"/>
              <a:t> </a:t>
            </a:r>
            <a:r>
              <a:rPr lang="ro-RO" sz="2400" dirty="0"/>
              <a:t>procesor. Reciproca lui g este </a:t>
            </a:r>
            <a:r>
              <a:rPr lang="ro-RO" sz="2400" dirty="0" err="1"/>
              <a:t>echibalentă</a:t>
            </a:r>
            <a:r>
              <a:rPr lang="ro-RO" sz="2400" dirty="0"/>
              <a:t> cu l</a:t>
            </a:r>
            <a:r>
              <a:rPr lang="ro-RO" sz="2400" b="1" dirty="0"/>
              <a:t>ungimea de bandă (</a:t>
            </a:r>
            <a:r>
              <a:rPr lang="ro-RO" sz="2400" b="1" dirty="0" err="1"/>
              <a:t>bandwidth</a:t>
            </a:r>
            <a:r>
              <a:rPr lang="ro-RO" sz="2400" b="1" dirty="0"/>
              <a:t>)</a:t>
            </a: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P - </a:t>
            </a:r>
            <a:r>
              <a:rPr lang="en-US" sz="2400" dirty="0" err="1"/>
              <a:t>num</a:t>
            </a:r>
            <a:r>
              <a:rPr lang="ro-RO" sz="2400" dirty="0"/>
              <a:t>ă</a:t>
            </a:r>
            <a:r>
              <a:rPr lang="en-US" sz="2400" dirty="0" err="1"/>
              <a:t>rul</a:t>
            </a:r>
            <a:r>
              <a:rPr lang="en-US" sz="2400" dirty="0"/>
              <a:t> de module </a:t>
            </a:r>
            <a:r>
              <a:rPr lang="en-US" sz="2400" b="1" dirty="0" err="1"/>
              <a:t>procesor</a:t>
            </a:r>
            <a:r>
              <a:rPr lang="en-US" sz="2400" b="1" dirty="0"/>
              <a:t> / </a:t>
            </a:r>
            <a:r>
              <a:rPr lang="en-US" sz="2400" b="1" dirty="0" err="1"/>
              <a:t>memorie</a:t>
            </a:r>
            <a:r>
              <a:rPr lang="en-US" sz="2400" dirty="0"/>
              <a:t>.</a:t>
            </a:r>
            <a:r>
              <a:rPr lang="ro-RO" sz="2400" dirty="0"/>
              <a:t> Presupunem că funcționează la aceeași unitate de timp, numită ciclu.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DEB11-7098-469C-B280-4738853F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3D3EE-A462-4C55-AFDF-9601AF81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71E6-9E3B-4B75-8A94-4FD6521CF3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CCFEF5-AA27-48F1-B6B0-3C1D869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A1B95-A71B-4573-B41F-38AAB06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r>
              <a:rPr lang="en-US" dirty="0"/>
              <a:t>/</a:t>
            </a:r>
            <a:r>
              <a:rPr lang="en-US" dirty="0" err="1"/>
              <a:t>distribuite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C9FA1B-B566-4B48-B53F-893728697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…of a </a:t>
            </a:r>
            <a:r>
              <a:rPr lang="ro-RO" dirty="0" err="1"/>
              <a:t>string</a:t>
            </a:r>
            <a:r>
              <a:rPr lang="ro-RO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Deep First Search</a:t>
            </a:r>
          </a:p>
          <a:p>
            <a:endParaRPr lang="en-US" dirty="0"/>
          </a:p>
          <a:p>
            <a:r>
              <a:rPr lang="en-US" dirty="0"/>
              <a:t>Huffman decoding</a:t>
            </a:r>
          </a:p>
          <a:p>
            <a:endParaRPr lang="en-US" dirty="0"/>
          </a:p>
          <a:p>
            <a:r>
              <a:rPr lang="en-US" dirty="0"/>
              <a:t>Outer loops of most simulations</a:t>
            </a:r>
          </a:p>
          <a:p>
            <a:endParaRPr lang="en-US" dirty="0"/>
          </a:p>
          <a:p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3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351AB-5883-44BA-9BF0-239C7BD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BF18A-CCFF-4575-B2E3-FC91C5A6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29C5-6CE1-4AFD-A1AB-B375F76DC7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</a:t>
            </a:r>
            <a:r>
              <a:rPr lang="en-US" sz="3600" dirty="0"/>
              <a:t>de </a:t>
            </a:r>
            <a:r>
              <a:rPr lang="en-US" sz="3600" dirty="0" err="1"/>
              <a:t>paralelizat</a:t>
            </a:r>
            <a:r>
              <a:rPr lang="en-US" sz="3600" dirty="0"/>
              <a:t>/</a:t>
            </a:r>
            <a:r>
              <a:rPr lang="en-US" sz="3600" dirty="0" err="1"/>
              <a:t>distribuit</a:t>
            </a:r>
            <a:r>
              <a:rPr lang="ro-RO" sz="3600" dirty="0"/>
              <a:t>.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ro-RO" sz="3600" dirty="0"/>
          </a:p>
          <a:p>
            <a:pPr marL="0" indent="0" algn="ctr">
              <a:buNone/>
            </a:pPr>
            <a:r>
              <a:rPr lang="en-US" sz="3600" b="1" dirty="0"/>
              <a:t>Embarrassingly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3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39869-6D11-443F-9710-7A07996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9F76F-4532-439B-AF01-235CC6F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49DC3-DE6E-401B-BF41-440D03D97EE9}"/>
              </a:ext>
            </a:extLst>
          </p:cNvPr>
          <p:cNvSpPr/>
          <p:nvPr/>
        </p:nvSpPr>
        <p:spPr>
          <a:xfrm>
            <a:off x="3466600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04E-35C7-444B-954B-95FCC1437365}"/>
              </a:ext>
            </a:extLst>
          </p:cNvPr>
          <p:cNvSpPr/>
          <p:nvPr/>
        </p:nvSpPr>
        <p:spPr>
          <a:xfrm>
            <a:off x="3987403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BEA1A-66F1-4CB3-BB17-36DCB415472A}"/>
              </a:ext>
            </a:extLst>
          </p:cNvPr>
          <p:cNvSpPr/>
          <p:nvPr/>
        </p:nvSpPr>
        <p:spPr>
          <a:xfrm>
            <a:off x="450820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33FC6-FE52-4E09-9B01-BBED481998D6}"/>
              </a:ext>
            </a:extLst>
          </p:cNvPr>
          <p:cNvSpPr/>
          <p:nvPr/>
        </p:nvSpPr>
        <p:spPr>
          <a:xfrm>
            <a:off x="5028887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0FAA-C4D0-45CF-B862-B9D328005672}"/>
              </a:ext>
            </a:extLst>
          </p:cNvPr>
          <p:cNvSpPr/>
          <p:nvPr/>
        </p:nvSpPr>
        <p:spPr>
          <a:xfrm>
            <a:off x="5549446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BB743-9A6F-43AE-856D-46D844678C34}"/>
              </a:ext>
            </a:extLst>
          </p:cNvPr>
          <p:cNvSpPr/>
          <p:nvPr/>
        </p:nvSpPr>
        <p:spPr>
          <a:xfrm>
            <a:off x="6070188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77986-B688-45CD-962E-1134284ABF2F}"/>
              </a:ext>
            </a:extLst>
          </p:cNvPr>
          <p:cNvSpPr/>
          <p:nvPr/>
        </p:nvSpPr>
        <p:spPr>
          <a:xfrm>
            <a:off x="6590991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B7B79-4D2A-4F23-A72C-20AB79E15F10}"/>
              </a:ext>
            </a:extLst>
          </p:cNvPr>
          <p:cNvSpPr/>
          <p:nvPr/>
        </p:nvSpPr>
        <p:spPr>
          <a:xfrm>
            <a:off x="7111794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BF28D-5394-40F3-9558-EE98C532CC4E}"/>
              </a:ext>
            </a:extLst>
          </p:cNvPr>
          <p:cNvSpPr/>
          <p:nvPr/>
        </p:nvSpPr>
        <p:spPr>
          <a:xfrm>
            <a:off x="7632475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F9FE1-0149-402C-90C3-F57884551953}"/>
              </a:ext>
            </a:extLst>
          </p:cNvPr>
          <p:cNvSpPr/>
          <p:nvPr/>
        </p:nvSpPr>
        <p:spPr>
          <a:xfrm>
            <a:off x="8153034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F11-0769-431A-AF66-AAA14732AB4F}"/>
              </a:ext>
            </a:extLst>
          </p:cNvPr>
          <p:cNvSpPr txBox="1"/>
          <p:nvPr/>
        </p:nvSpPr>
        <p:spPr>
          <a:xfrm>
            <a:off x="1730522" y="166440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Multiplicare unui vector cu un scalar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6FBA8-B848-4CC9-B899-DAC7C943D42D}"/>
              </a:ext>
            </a:extLst>
          </p:cNvPr>
          <p:cNvSpPr/>
          <p:nvPr/>
        </p:nvSpPr>
        <p:spPr>
          <a:xfrm>
            <a:off x="2437647" y="517192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F18EA-4610-44CA-A3A9-6421E1717A18}"/>
              </a:ext>
            </a:extLst>
          </p:cNvPr>
          <p:cNvSpPr/>
          <p:nvPr/>
        </p:nvSpPr>
        <p:spPr>
          <a:xfrm>
            <a:off x="3231123" y="517192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89C3-7598-42D5-BC69-DF860EFF64A8}"/>
              </a:ext>
            </a:extLst>
          </p:cNvPr>
          <p:cNvSpPr/>
          <p:nvPr/>
        </p:nvSpPr>
        <p:spPr>
          <a:xfrm>
            <a:off x="4028517" y="517192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06B58-2F86-4D00-9DE8-F2260CCE827C}"/>
              </a:ext>
            </a:extLst>
          </p:cNvPr>
          <p:cNvSpPr/>
          <p:nvPr/>
        </p:nvSpPr>
        <p:spPr>
          <a:xfrm>
            <a:off x="4781867" y="517247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4E662-84FB-4737-8D83-480FA49ED0BB}"/>
              </a:ext>
            </a:extLst>
          </p:cNvPr>
          <p:cNvSpPr/>
          <p:nvPr/>
        </p:nvSpPr>
        <p:spPr>
          <a:xfrm>
            <a:off x="5549446" y="51724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D6DD6-89B5-4468-A815-BE813A25A07C}"/>
              </a:ext>
            </a:extLst>
          </p:cNvPr>
          <p:cNvSpPr/>
          <p:nvPr/>
        </p:nvSpPr>
        <p:spPr>
          <a:xfrm>
            <a:off x="6070188" y="517247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61FEB-18C3-4156-B2C3-828087596852}"/>
              </a:ext>
            </a:extLst>
          </p:cNvPr>
          <p:cNvSpPr/>
          <p:nvPr/>
        </p:nvSpPr>
        <p:spPr>
          <a:xfrm>
            <a:off x="6823721" y="517247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5B3ED-45D9-4262-A8EB-B9793FD2A138}"/>
              </a:ext>
            </a:extLst>
          </p:cNvPr>
          <p:cNvSpPr/>
          <p:nvPr/>
        </p:nvSpPr>
        <p:spPr>
          <a:xfrm>
            <a:off x="7632475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9EDA2-B6A0-40C5-AF8E-D84B7945FC0A}"/>
              </a:ext>
            </a:extLst>
          </p:cNvPr>
          <p:cNvSpPr/>
          <p:nvPr/>
        </p:nvSpPr>
        <p:spPr>
          <a:xfrm>
            <a:off x="8379492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404CE-2302-47CF-8264-1ADF607E13D9}"/>
              </a:ext>
            </a:extLst>
          </p:cNvPr>
          <p:cNvSpPr/>
          <p:nvPr/>
        </p:nvSpPr>
        <p:spPr>
          <a:xfrm>
            <a:off x="9132842" y="5171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DAEE0-C1DD-49BA-A90A-A40C1CB8043F}"/>
              </a:ext>
            </a:extLst>
          </p:cNvPr>
          <p:cNvSpPr txBox="1"/>
          <p:nvPr/>
        </p:nvSpPr>
        <p:spPr>
          <a:xfrm>
            <a:off x="5549446" y="364018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50590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452F3-740B-4E24-942C-EB29EEE4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F0A8C-1FDB-473A-AB69-D7BB854B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EDEB5-7773-4990-BC6F-B1288B755076}"/>
              </a:ext>
            </a:extLst>
          </p:cNvPr>
          <p:cNvSpPr/>
          <p:nvPr/>
        </p:nvSpPr>
        <p:spPr>
          <a:xfrm>
            <a:off x="3334504" y="268140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15743-5CB5-4551-A03E-309E1F31F132}"/>
              </a:ext>
            </a:extLst>
          </p:cNvPr>
          <p:cNvSpPr/>
          <p:nvPr/>
        </p:nvSpPr>
        <p:spPr>
          <a:xfrm>
            <a:off x="3855307" y="268140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3819F-5418-49D4-8968-936754F23630}"/>
              </a:ext>
            </a:extLst>
          </p:cNvPr>
          <p:cNvSpPr/>
          <p:nvPr/>
        </p:nvSpPr>
        <p:spPr>
          <a:xfrm>
            <a:off x="4376110" y="26814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4B5EF-7F1B-4BA5-82D2-A01286F2D35E}"/>
              </a:ext>
            </a:extLst>
          </p:cNvPr>
          <p:cNvSpPr/>
          <p:nvPr/>
        </p:nvSpPr>
        <p:spPr>
          <a:xfrm>
            <a:off x="4896791" y="268194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80656-B09D-46F9-9CD5-76EC5596C0F6}"/>
              </a:ext>
            </a:extLst>
          </p:cNvPr>
          <p:cNvSpPr/>
          <p:nvPr/>
        </p:nvSpPr>
        <p:spPr>
          <a:xfrm>
            <a:off x="5417350" y="268194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2721-A5D9-476C-9A41-35B3D96B3BE7}"/>
              </a:ext>
            </a:extLst>
          </p:cNvPr>
          <p:cNvSpPr/>
          <p:nvPr/>
        </p:nvSpPr>
        <p:spPr>
          <a:xfrm>
            <a:off x="5938092" y="268194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1436-6FB2-4028-A478-819EBA920E2E}"/>
              </a:ext>
            </a:extLst>
          </p:cNvPr>
          <p:cNvSpPr/>
          <p:nvPr/>
        </p:nvSpPr>
        <p:spPr>
          <a:xfrm>
            <a:off x="6458895" y="268194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A58E9-1E3D-4927-963E-63011C082EBA}"/>
              </a:ext>
            </a:extLst>
          </p:cNvPr>
          <p:cNvSpPr/>
          <p:nvPr/>
        </p:nvSpPr>
        <p:spPr>
          <a:xfrm>
            <a:off x="6979698" y="268194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B1B1-D336-41DE-A554-F8A97D0782C9}"/>
              </a:ext>
            </a:extLst>
          </p:cNvPr>
          <p:cNvSpPr/>
          <p:nvPr/>
        </p:nvSpPr>
        <p:spPr>
          <a:xfrm>
            <a:off x="7500379" y="268249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F6885-0CC5-43ED-B07D-972CC67E7618}"/>
              </a:ext>
            </a:extLst>
          </p:cNvPr>
          <p:cNvSpPr/>
          <p:nvPr/>
        </p:nvSpPr>
        <p:spPr>
          <a:xfrm>
            <a:off x="8020938" y="268249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2D00-F44F-4557-B0E9-AFF2C65403FD}"/>
              </a:ext>
            </a:extLst>
          </p:cNvPr>
          <p:cNvSpPr/>
          <p:nvPr/>
        </p:nvSpPr>
        <p:spPr>
          <a:xfrm>
            <a:off x="2305551" y="5138873"/>
            <a:ext cx="804470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50A9E-A5A4-4F89-9ABD-580E82F2CADA}"/>
              </a:ext>
            </a:extLst>
          </p:cNvPr>
          <p:cNvSpPr/>
          <p:nvPr/>
        </p:nvSpPr>
        <p:spPr>
          <a:xfrm>
            <a:off x="3099027" y="5138873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05F9A-23E3-4B52-BAFA-E9327ADEF264}"/>
              </a:ext>
            </a:extLst>
          </p:cNvPr>
          <p:cNvSpPr/>
          <p:nvPr/>
        </p:nvSpPr>
        <p:spPr>
          <a:xfrm>
            <a:off x="3896421" y="5138873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03906-A374-49B1-88F5-456E3F8CE5AC}"/>
              </a:ext>
            </a:extLst>
          </p:cNvPr>
          <p:cNvSpPr/>
          <p:nvPr/>
        </p:nvSpPr>
        <p:spPr>
          <a:xfrm>
            <a:off x="4649771" y="5139419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F7797-0D9D-4B70-B994-EEA1AFF4678D}"/>
              </a:ext>
            </a:extLst>
          </p:cNvPr>
          <p:cNvSpPr/>
          <p:nvPr/>
        </p:nvSpPr>
        <p:spPr>
          <a:xfrm>
            <a:off x="5417350" y="513941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77313-A9DC-43C4-9211-A4D019C07261}"/>
              </a:ext>
            </a:extLst>
          </p:cNvPr>
          <p:cNvSpPr/>
          <p:nvPr/>
        </p:nvSpPr>
        <p:spPr>
          <a:xfrm>
            <a:off x="5938092" y="5139419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CB771-3512-4879-933B-7E556DF1F1B8}"/>
              </a:ext>
            </a:extLst>
          </p:cNvPr>
          <p:cNvSpPr/>
          <p:nvPr/>
        </p:nvSpPr>
        <p:spPr>
          <a:xfrm>
            <a:off x="6691625" y="5139419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24C78-6F73-44EA-87BD-7A7940E394FF}"/>
              </a:ext>
            </a:extLst>
          </p:cNvPr>
          <p:cNvSpPr/>
          <p:nvPr/>
        </p:nvSpPr>
        <p:spPr>
          <a:xfrm>
            <a:off x="7500379" y="5138873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6477-3299-4DEC-A93D-0F660127CD67}"/>
              </a:ext>
            </a:extLst>
          </p:cNvPr>
          <p:cNvSpPr/>
          <p:nvPr/>
        </p:nvSpPr>
        <p:spPr>
          <a:xfrm>
            <a:off x="8247396" y="5138873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71E993-6554-4990-9DAC-76914745CB1F}"/>
              </a:ext>
            </a:extLst>
          </p:cNvPr>
          <p:cNvSpPr/>
          <p:nvPr/>
        </p:nvSpPr>
        <p:spPr>
          <a:xfrm>
            <a:off x="9000746" y="513887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EC0A2-4F8D-456D-8C61-E5604370AE2F}"/>
              </a:ext>
            </a:extLst>
          </p:cNvPr>
          <p:cNvSpPr txBox="1"/>
          <p:nvPr/>
        </p:nvSpPr>
        <p:spPr>
          <a:xfrm>
            <a:off x="5417350" y="3607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4EB092-02DA-4748-9342-40555B5E3D9B}"/>
              </a:ext>
            </a:extLst>
          </p:cNvPr>
          <p:cNvSpPr txBox="1"/>
          <p:nvPr/>
        </p:nvSpPr>
        <p:spPr>
          <a:xfrm>
            <a:off x="1466414" y="1415434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Toate calculele pot fi efectuate în același timp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675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3B537B-C455-40C3-8D39-5BF417BC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6EE11-0C18-420A-AFDD-AD05626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1E688-CD2C-43BA-B460-871DA8388F90}"/>
              </a:ext>
            </a:extLst>
          </p:cNvPr>
          <p:cNvSpPr/>
          <p:nvPr/>
        </p:nvSpPr>
        <p:spPr>
          <a:xfrm>
            <a:off x="3345521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79244-FC22-4F3A-BF4A-DFD198EF42C5}"/>
              </a:ext>
            </a:extLst>
          </p:cNvPr>
          <p:cNvSpPr/>
          <p:nvPr/>
        </p:nvSpPr>
        <p:spPr>
          <a:xfrm>
            <a:off x="3866324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A9DDA-4DEA-408F-B7A9-5D56508AB1AA}"/>
              </a:ext>
            </a:extLst>
          </p:cNvPr>
          <p:cNvSpPr/>
          <p:nvPr/>
        </p:nvSpPr>
        <p:spPr>
          <a:xfrm>
            <a:off x="4387127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99BB4-9BB8-4DED-94B0-D2FEB2806DB7}"/>
              </a:ext>
            </a:extLst>
          </p:cNvPr>
          <p:cNvSpPr/>
          <p:nvPr/>
        </p:nvSpPr>
        <p:spPr>
          <a:xfrm>
            <a:off x="4907808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07656-6F3B-4629-A5C6-01F9160EC373}"/>
              </a:ext>
            </a:extLst>
          </p:cNvPr>
          <p:cNvSpPr/>
          <p:nvPr/>
        </p:nvSpPr>
        <p:spPr>
          <a:xfrm>
            <a:off x="5428367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5898F-C446-4EE6-B237-34B1940F0A41}"/>
              </a:ext>
            </a:extLst>
          </p:cNvPr>
          <p:cNvSpPr/>
          <p:nvPr/>
        </p:nvSpPr>
        <p:spPr>
          <a:xfrm>
            <a:off x="5949109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9BC07-5A2A-41C0-9861-4C0C855D4851}"/>
              </a:ext>
            </a:extLst>
          </p:cNvPr>
          <p:cNvSpPr/>
          <p:nvPr/>
        </p:nvSpPr>
        <p:spPr>
          <a:xfrm>
            <a:off x="6469912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C831A-2B76-468B-BDF9-15505E9A9B2A}"/>
              </a:ext>
            </a:extLst>
          </p:cNvPr>
          <p:cNvSpPr/>
          <p:nvPr/>
        </p:nvSpPr>
        <p:spPr>
          <a:xfrm>
            <a:off x="6990715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CFBBE-F701-4DB9-B474-598763893234}"/>
              </a:ext>
            </a:extLst>
          </p:cNvPr>
          <p:cNvSpPr/>
          <p:nvPr/>
        </p:nvSpPr>
        <p:spPr>
          <a:xfrm>
            <a:off x="7511396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8188B-97E1-4717-9D63-2C1BBFFE263A}"/>
              </a:ext>
            </a:extLst>
          </p:cNvPr>
          <p:cNvSpPr/>
          <p:nvPr/>
        </p:nvSpPr>
        <p:spPr>
          <a:xfrm>
            <a:off x="8031955" y="306808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A848-39E3-41E0-8DB3-17746657A1A4}"/>
              </a:ext>
            </a:extLst>
          </p:cNvPr>
          <p:cNvSpPr txBox="1"/>
          <p:nvPr/>
        </p:nvSpPr>
        <p:spPr>
          <a:xfrm>
            <a:off x="1952102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0409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626F3-0B26-45A0-BEA0-06B9CA1A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B0C50-DF41-40C6-BAFF-E77B2B6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A98FB-03AE-4EDA-B349-1F614AD94484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CDA42-BD6D-4B83-B2FE-8D4F88F9FD42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BCF1-23EB-4F38-A3B2-C6908B5A88ED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7E581-0293-4DEE-960D-32AF2E70382A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ED168-7D8E-4689-8B41-E75EC73F31F7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C717E-89EA-4731-9E45-321363BE5EDE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59449-AB32-4528-8ED8-0F427F610F4B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D7B2C-03EF-4046-B9EC-67AA4363EF7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47BF2-D9EA-414D-B634-6538CAA1C38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F6B94-BD51-401F-BB9E-2069E2F547D9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82A4-CDDA-4C0E-81BF-A7FCC19F4A05}"/>
              </a:ext>
            </a:extLst>
          </p:cNvPr>
          <p:cNvSpPr txBox="1"/>
          <p:nvPr/>
        </p:nvSpPr>
        <p:spPr>
          <a:xfrm>
            <a:off x="1059735" y="201034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EB48-10BC-4BC5-8160-E4091701B6B1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0365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B0CD-BFB8-49DD-B38A-8B818AC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E1B5B-5DEE-4A2D-B651-B55EEC92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7DDB9-AE0D-4D3E-ACAD-779F397048EE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31514-8A10-4CE0-BDA0-036A57A301E0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E0AF3-4700-455B-9426-0E6EE1F306B1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2622A-F1DB-4267-9A3C-481CE1560D46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3BC9-C937-426F-992F-605E36F92EFD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ABD3C-E659-453C-82CE-6ACBE462D8D5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8148-D554-478C-9493-7C51DAA2AE32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BE40-0C69-429A-BBA0-CAC13C031D6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7BD83-B008-49C1-B936-3A99E886F1F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6599D-5F73-4BCC-B7F3-D62F329E6B64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4748-A6D4-4417-B5CA-6F29FF5D6C15}"/>
              </a:ext>
            </a:extLst>
          </p:cNvPr>
          <p:cNvSpPr txBox="1"/>
          <p:nvPr/>
        </p:nvSpPr>
        <p:spPr>
          <a:xfrm>
            <a:off x="1059735" y="201034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r>
              <a:rPr lang="ro-RO" sz="2800" b="1" dirty="0"/>
              <a:t> </a:t>
            </a:r>
            <a:r>
              <a:rPr lang="ro-RO" sz="4400" b="1" dirty="0"/>
              <a:t>N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413EB-97CA-4C62-A07E-D7E3CFBCF8FB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Pornește</a:t>
            </a:r>
            <a:r>
              <a:rPr lang="en-US" sz="2400" b="1" dirty="0"/>
              <a:t> </a:t>
            </a:r>
            <a:r>
              <a:rPr lang="ro-RO" sz="2400" b="1" dirty="0"/>
              <a:t>procesele MPI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8036B-3B27-4FB7-A653-968609E0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ACF8-1546-4107-BD64-D0947BE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1A5C7-929F-4F94-8471-9F8793B752CB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D60F-B981-4CC5-89F2-A82B1F280A60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6BFFE-BE3A-4F66-9B8A-41C6C8707B5A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35F6-DC45-4EA6-854F-6CE899DA4350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5194-B9E2-4AF2-A881-B4D62D75DBB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6F999-26AE-4FE7-A2F8-875EC3C41AE9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39F3A-3973-4FA1-8429-8DF970D33ECB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BA29-2359-40AE-B694-A61CE0D261DC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5FBDF-C3CF-4F34-BFEE-EEA677B55C64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F9DCB-2F0A-40D6-A1F7-E1264D37EF6A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3CAC-CD39-46FE-9F48-CFB0CD1BF7B3}"/>
              </a:ext>
            </a:extLst>
          </p:cNvPr>
          <p:cNvSpPr txBox="1"/>
          <p:nvPr/>
        </p:nvSpPr>
        <p:spPr>
          <a:xfrm>
            <a:off x="1269056" y="1889160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AAAB0-80EC-4F2B-9A14-459852A89C57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8539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C8FB-62A7-4B56-B45B-1F938B1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63DD8-B1DB-4ECF-90D0-42153A2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DF0CB-8DD4-47A2-9A3C-6E55365996F7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FC741-5D2C-4689-8AB4-699E564E754E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10819-B500-4CB0-9439-9F4FA1D3C18C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7A238-9D88-4398-8562-B3BA94E9D2A7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EFC9-3C24-49CF-BC09-38F215A688C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4814-0343-4918-A5B1-CD49A1CECF52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3CEBB-CBF6-42E1-82AF-3FF88D270A33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5EE1-3CA2-4BE7-9AA2-265EBB05E1D9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3F1F-1AC4-4BCB-8EB8-9BE54B50FF69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55F6C-2CF9-4A06-A68C-AC600336A9D8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602B8-A380-43AF-8155-62935B5FD45F}"/>
              </a:ext>
            </a:extLst>
          </p:cNvPr>
          <p:cNvSpPr txBox="1"/>
          <p:nvPr/>
        </p:nvSpPr>
        <p:spPr>
          <a:xfrm>
            <a:off x="1315066" y="1692149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8FB06-A2DE-495E-AB8B-538662158FFD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40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35C53-474A-4793-9F85-2AFD508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E3F53-D8B1-4284-93B1-D70BD2A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57F9-A5B6-41FC-ACE7-CFB7CEB26DED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33747-BD1E-4D5C-887E-A27462D2ED25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3FE-8679-4F47-8A1F-A2A42ED76C52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F097-B512-4222-AF74-7BF9163B5D4E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2653C-3CC2-496B-923D-ECDF03E46753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A5F16-F011-4A14-8516-038008C9647F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E5ECD-46E5-4B44-876D-8C65703656F4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185AC-0ABC-488B-B467-665F93DDDA87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BCDF0-B0A7-48E7-8365-B46509B959E1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204691-49D0-4BA6-9A8C-3F6ACFC986EC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3F188-A462-4122-BA8A-AC2AC18EEDF0}"/>
              </a:ext>
            </a:extLst>
          </p:cNvPr>
          <p:cNvSpPr txBox="1"/>
          <p:nvPr/>
        </p:nvSpPr>
        <p:spPr>
          <a:xfrm>
            <a:off x="1390241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215FF-EC15-4C1F-BDB3-0A0703048966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9529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FA28C-CD60-4321-9F18-37DA0A7D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28F80-1311-43CC-9CD6-35DF476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82048-5D3B-485D-94B0-864035992771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1CC44-902C-4BDC-AACF-0B006FC37F42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12B21-3BF9-41C0-B08D-1096AADC99CE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2AE-16B6-4080-B3E4-47F19E192050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B00B-2C7E-4C43-BE38-2B36A8E6C271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A213-1EBD-4579-BEEE-F5F85949D900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AC0B-E517-4412-8645-353888AE99D9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91408-34F5-43D7-9277-986F77819C4B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2E945-83FD-482D-AC9E-CED750049CDA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E4797-1E87-4D26-8CB5-F9376A914FC1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F4B99-8BA9-46A0-A188-9286D9741426}"/>
              </a:ext>
            </a:extLst>
          </p:cNvPr>
          <p:cNvSpPr txBox="1"/>
          <p:nvPr/>
        </p:nvSpPr>
        <p:spPr>
          <a:xfrm>
            <a:off x="1368207" y="169512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C5B3C-2735-473F-90F0-618E8760845E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487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C2E2F-78CF-4ADB-98AE-A9A94687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B5E7C-FB2D-4D29-A74F-851E5348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7FC42-AF65-4D91-A998-E0C10F3F471E}"/>
              </a:ext>
            </a:extLst>
          </p:cNvPr>
          <p:cNvSpPr/>
          <p:nvPr/>
        </p:nvSpPr>
        <p:spPr>
          <a:xfrm>
            <a:off x="2893829" y="3111061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C42C-C30B-4392-9A94-3DF2E51E8335}"/>
              </a:ext>
            </a:extLst>
          </p:cNvPr>
          <p:cNvSpPr/>
          <p:nvPr/>
        </p:nvSpPr>
        <p:spPr>
          <a:xfrm>
            <a:off x="3414632" y="3111061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71FE-2B73-475C-B090-6E7A8FB4A59C}"/>
              </a:ext>
            </a:extLst>
          </p:cNvPr>
          <p:cNvSpPr/>
          <p:nvPr/>
        </p:nvSpPr>
        <p:spPr>
          <a:xfrm>
            <a:off x="3935435" y="31110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6CA80-4CAD-46EC-B350-351FDEDF28C2}"/>
              </a:ext>
            </a:extLst>
          </p:cNvPr>
          <p:cNvSpPr/>
          <p:nvPr/>
        </p:nvSpPr>
        <p:spPr>
          <a:xfrm>
            <a:off x="4456116" y="31116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7B3E-5A04-4947-AFC1-9532640C3CE8}"/>
              </a:ext>
            </a:extLst>
          </p:cNvPr>
          <p:cNvSpPr/>
          <p:nvPr/>
        </p:nvSpPr>
        <p:spPr>
          <a:xfrm>
            <a:off x="4976675" y="3111607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3248-317D-4CE6-AB46-0C1397BD40A9}"/>
              </a:ext>
            </a:extLst>
          </p:cNvPr>
          <p:cNvSpPr/>
          <p:nvPr/>
        </p:nvSpPr>
        <p:spPr>
          <a:xfrm>
            <a:off x="5497417" y="3111607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14E86-1FD9-46CC-9F82-C9BE8C207A3A}"/>
              </a:ext>
            </a:extLst>
          </p:cNvPr>
          <p:cNvSpPr/>
          <p:nvPr/>
        </p:nvSpPr>
        <p:spPr>
          <a:xfrm>
            <a:off x="6018220" y="3111607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604AC-4FEA-48E9-B125-3659AF9240D1}"/>
              </a:ext>
            </a:extLst>
          </p:cNvPr>
          <p:cNvSpPr/>
          <p:nvPr/>
        </p:nvSpPr>
        <p:spPr>
          <a:xfrm>
            <a:off x="6539023" y="3111607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3B65-1E72-4284-9BC0-C746EA27B2BD}"/>
              </a:ext>
            </a:extLst>
          </p:cNvPr>
          <p:cNvSpPr/>
          <p:nvPr/>
        </p:nvSpPr>
        <p:spPr>
          <a:xfrm>
            <a:off x="7059704" y="3112153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5369D-68EB-42E4-A312-057B3A57DC32}"/>
              </a:ext>
            </a:extLst>
          </p:cNvPr>
          <p:cNvSpPr/>
          <p:nvPr/>
        </p:nvSpPr>
        <p:spPr>
          <a:xfrm>
            <a:off x="9167977" y="3111061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E1610-73E2-4116-8607-286D5E562B6D}"/>
              </a:ext>
            </a:extLst>
          </p:cNvPr>
          <p:cNvSpPr txBox="1"/>
          <p:nvPr/>
        </p:nvSpPr>
        <p:spPr>
          <a:xfrm>
            <a:off x="1601634" y="1852155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Cum este P față de N?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A561C-4448-43E3-AC44-A21A8A45842D}"/>
              </a:ext>
            </a:extLst>
          </p:cNvPr>
          <p:cNvSpPr txBox="1"/>
          <p:nvPr/>
        </p:nvSpPr>
        <p:spPr>
          <a:xfrm>
            <a:off x="8025489" y="29101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3498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E39F-4851-4C53-BAB8-D974BD3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C8740-56A2-4978-A8FE-3298995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8358-2845-4942-B34E-566461FEDD77}"/>
              </a:ext>
            </a:extLst>
          </p:cNvPr>
          <p:cNvSpPr/>
          <p:nvPr/>
        </p:nvSpPr>
        <p:spPr>
          <a:xfrm>
            <a:off x="2684507" y="3427908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22005-8A4A-49D1-99C5-549D75E949E9}"/>
              </a:ext>
            </a:extLst>
          </p:cNvPr>
          <p:cNvSpPr/>
          <p:nvPr/>
        </p:nvSpPr>
        <p:spPr>
          <a:xfrm>
            <a:off x="3205310" y="342790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1081C-F223-47D7-9420-ACFB566FAC94}"/>
              </a:ext>
            </a:extLst>
          </p:cNvPr>
          <p:cNvSpPr/>
          <p:nvPr/>
        </p:nvSpPr>
        <p:spPr>
          <a:xfrm>
            <a:off x="3726113" y="342790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02C39-BDC3-43B5-A506-E40ACEF58219}"/>
              </a:ext>
            </a:extLst>
          </p:cNvPr>
          <p:cNvSpPr/>
          <p:nvPr/>
        </p:nvSpPr>
        <p:spPr>
          <a:xfrm>
            <a:off x="4246794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9D6F4-12E0-4310-A02F-F5394C03E8E8}"/>
              </a:ext>
            </a:extLst>
          </p:cNvPr>
          <p:cNvSpPr/>
          <p:nvPr/>
        </p:nvSpPr>
        <p:spPr>
          <a:xfrm>
            <a:off x="4767353" y="3428454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BBBD6-8609-4230-ABF9-6DF0B1D0341B}"/>
              </a:ext>
            </a:extLst>
          </p:cNvPr>
          <p:cNvSpPr/>
          <p:nvPr/>
        </p:nvSpPr>
        <p:spPr>
          <a:xfrm>
            <a:off x="5288095" y="3428454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0DEA7-FE12-41EF-B41D-EEBF0D44BC22}"/>
              </a:ext>
            </a:extLst>
          </p:cNvPr>
          <p:cNvSpPr/>
          <p:nvPr/>
        </p:nvSpPr>
        <p:spPr>
          <a:xfrm>
            <a:off x="5808898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D8F39-E5A2-47E6-9666-09635C677C97}"/>
              </a:ext>
            </a:extLst>
          </p:cNvPr>
          <p:cNvSpPr/>
          <p:nvPr/>
        </p:nvSpPr>
        <p:spPr>
          <a:xfrm>
            <a:off x="6329701" y="3428454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7B2E8-C309-4941-AE04-8C394796B28F}"/>
              </a:ext>
            </a:extLst>
          </p:cNvPr>
          <p:cNvSpPr/>
          <p:nvPr/>
        </p:nvSpPr>
        <p:spPr>
          <a:xfrm>
            <a:off x="6850382" y="3429000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492CD-08DC-4A6B-9823-DF06C180B055}"/>
              </a:ext>
            </a:extLst>
          </p:cNvPr>
          <p:cNvSpPr/>
          <p:nvPr/>
        </p:nvSpPr>
        <p:spPr>
          <a:xfrm>
            <a:off x="8958655" y="3427908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8D84-D3D4-438D-B485-4D443C9B9CC6}"/>
              </a:ext>
            </a:extLst>
          </p:cNvPr>
          <p:cNvSpPr txBox="1"/>
          <p:nvPr/>
        </p:nvSpPr>
        <p:spPr>
          <a:xfrm>
            <a:off x="3113532" y="2078753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/>
              <a:t>P </a:t>
            </a:r>
            <a:r>
              <a:rPr lang="en-US" sz="4800" b="1" dirty="0"/>
              <a:t>&lt;&lt; 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1EE1-B386-4F89-BACD-4F4288B61D4D}"/>
              </a:ext>
            </a:extLst>
          </p:cNvPr>
          <p:cNvSpPr txBox="1"/>
          <p:nvPr/>
        </p:nvSpPr>
        <p:spPr>
          <a:xfrm>
            <a:off x="7816167" y="32270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57261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A1B6E-E561-4791-B157-D2B6FAD6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5DC75-061F-4C87-9969-E35337C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B10E-096B-4805-96C2-6272E5EF057F}"/>
              </a:ext>
            </a:extLst>
          </p:cNvPr>
          <p:cNvSpPr/>
          <p:nvPr/>
        </p:nvSpPr>
        <p:spPr>
          <a:xfrm>
            <a:off x="2904846" y="3353432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672C5-5CC5-4BE9-948D-2BCEC0A4957F}"/>
              </a:ext>
            </a:extLst>
          </p:cNvPr>
          <p:cNvSpPr/>
          <p:nvPr/>
        </p:nvSpPr>
        <p:spPr>
          <a:xfrm>
            <a:off x="3425649" y="3353432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94C4-DF57-4666-90B8-A82CEF6BEC6C}"/>
              </a:ext>
            </a:extLst>
          </p:cNvPr>
          <p:cNvSpPr/>
          <p:nvPr/>
        </p:nvSpPr>
        <p:spPr>
          <a:xfrm>
            <a:off x="3946452" y="335343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9F1D84-13D2-48E3-A0DD-0972E4E710A0}"/>
              </a:ext>
            </a:extLst>
          </p:cNvPr>
          <p:cNvSpPr/>
          <p:nvPr/>
        </p:nvSpPr>
        <p:spPr>
          <a:xfrm>
            <a:off x="4467133" y="33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3490A-C7A5-4E26-B5AB-A40E5033EB23}"/>
              </a:ext>
            </a:extLst>
          </p:cNvPr>
          <p:cNvSpPr/>
          <p:nvPr/>
        </p:nvSpPr>
        <p:spPr>
          <a:xfrm>
            <a:off x="4987692" y="3353978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1BDBF-EA73-455A-AEFA-E79331788FC1}"/>
              </a:ext>
            </a:extLst>
          </p:cNvPr>
          <p:cNvSpPr/>
          <p:nvPr/>
        </p:nvSpPr>
        <p:spPr>
          <a:xfrm>
            <a:off x="5508434" y="3353978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5B6C6-DAC0-4C69-8888-7E019AC31E41}"/>
              </a:ext>
            </a:extLst>
          </p:cNvPr>
          <p:cNvSpPr/>
          <p:nvPr/>
        </p:nvSpPr>
        <p:spPr>
          <a:xfrm>
            <a:off x="6029237" y="335397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DE7EA-FE3E-42D6-9F6C-A6CF12B34721}"/>
              </a:ext>
            </a:extLst>
          </p:cNvPr>
          <p:cNvSpPr/>
          <p:nvPr/>
        </p:nvSpPr>
        <p:spPr>
          <a:xfrm>
            <a:off x="6550040" y="3353978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9DD8-DBB1-4477-8805-048D34AF5B98}"/>
              </a:ext>
            </a:extLst>
          </p:cNvPr>
          <p:cNvSpPr/>
          <p:nvPr/>
        </p:nvSpPr>
        <p:spPr>
          <a:xfrm>
            <a:off x="7070721" y="3354524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5F948-13DD-4CBA-B16C-79B25A0D757D}"/>
              </a:ext>
            </a:extLst>
          </p:cNvPr>
          <p:cNvSpPr/>
          <p:nvPr/>
        </p:nvSpPr>
        <p:spPr>
          <a:xfrm>
            <a:off x="9178994" y="3353432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A31A7-4BE9-4AF0-B16E-E215761699EF}"/>
              </a:ext>
            </a:extLst>
          </p:cNvPr>
          <p:cNvSpPr txBox="1"/>
          <p:nvPr/>
        </p:nvSpPr>
        <p:spPr>
          <a:xfrm>
            <a:off x="1403658" y="188993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7C958-BF84-4B0D-B527-8F4E7C67AD08}"/>
              </a:ext>
            </a:extLst>
          </p:cNvPr>
          <p:cNvSpPr txBox="1"/>
          <p:nvPr/>
        </p:nvSpPr>
        <p:spPr>
          <a:xfrm>
            <a:off x="8036506" y="3152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4277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0461-197B-41BA-981D-D67BBD6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8AC5E-1FD4-4EE1-B6C5-4DBC8971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FA81-111D-4E38-8DCF-0F130F32CFBD}"/>
              </a:ext>
            </a:extLst>
          </p:cNvPr>
          <p:cNvSpPr/>
          <p:nvPr/>
        </p:nvSpPr>
        <p:spPr>
          <a:xfrm>
            <a:off x="3334504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C2B5D-1EC7-4FF1-A31F-4A1C37FB9C4D}"/>
              </a:ext>
            </a:extLst>
          </p:cNvPr>
          <p:cNvSpPr/>
          <p:nvPr/>
        </p:nvSpPr>
        <p:spPr>
          <a:xfrm>
            <a:off x="3855307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194F-7C04-4ACB-A4B3-8DE852EA3AD3}"/>
              </a:ext>
            </a:extLst>
          </p:cNvPr>
          <p:cNvSpPr/>
          <p:nvPr/>
        </p:nvSpPr>
        <p:spPr>
          <a:xfrm>
            <a:off x="4376110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2951-319A-4238-8628-0DBB993A5447}"/>
              </a:ext>
            </a:extLst>
          </p:cNvPr>
          <p:cNvSpPr/>
          <p:nvPr/>
        </p:nvSpPr>
        <p:spPr>
          <a:xfrm>
            <a:off x="4896791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E15A-C3E2-4778-BF16-6AD8A227EA33}"/>
              </a:ext>
            </a:extLst>
          </p:cNvPr>
          <p:cNvSpPr/>
          <p:nvPr/>
        </p:nvSpPr>
        <p:spPr>
          <a:xfrm>
            <a:off x="5417350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7C0A4-BE79-4B18-BE47-4EB87FFDFF44}"/>
              </a:ext>
            </a:extLst>
          </p:cNvPr>
          <p:cNvSpPr/>
          <p:nvPr/>
        </p:nvSpPr>
        <p:spPr>
          <a:xfrm>
            <a:off x="5938092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7ADCE-2F3E-43BF-BB19-CB10806F00DA}"/>
              </a:ext>
            </a:extLst>
          </p:cNvPr>
          <p:cNvSpPr/>
          <p:nvPr/>
        </p:nvSpPr>
        <p:spPr>
          <a:xfrm>
            <a:off x="6458895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51E5B-E73C-48A3-B8B8-2A9FB92F8C69}"/>
              </a:ext>
            </a:extLst>
          </p:cNvPr>
          <p:cNvSpPr/>
          <p:nvPr/>
        </p:nvSpPr>
        <p:spPr>
          <a:xfrm>
            <a:off x="6979698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58D2A-2C4F-4A72-A204-50F4E841D619}"/>
              </a:ext>
            </a:extLst>
          </p:cNvPr>
          <p:cNvSpPr/>
          <p:nvPr/>
        </p:nvSpPr>
        <p:spPr>
          <a:xfrm>
            <a:off x="7500379" y="296893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DB4B9-E08E-4070-86F3-A49E3FC6203A}"/>
              </a:ext>
            </a:extLst>
          </p:cNvPr>
          <p:cNvSpPr/>
          <p:nvPr/>
        </p:nvSpPr>
        <p:spPr>
          <a:xfrm>
            <a:off x="9608652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7A909-AE3D-4202-B4F5-C9AD65D75049}"/>
              </a:ext>
            </a:extLst>
          </p:cNvPr>
          <p:cNvSpPr txBox="1"/>
          <p:nvPr/>
        </p:nvSpPr>
        <p:spPr>
          <a:xfrm>
            <a:off x="1833316" y="150434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34B33-1306-478F-9CB0-B81FE67B2EC7}"/>
              </a:ext>
            </a:extLst>
          </p:cNvPr>
          <p:cNvSpPr txBox="1"/>
          <p:nvPr/>
        </p:nvSpPr>
        <p:spPr>
          <a:xfrm>
            <a:off x="8466164" y="2766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FEC7F8-1542-4D34-9CB8-8528A663F9C1}"/>
              </a:ext>
            </a:extLst>
          </p:cNvPr>
          <p:cNvSpPr txBox="1">
            <a:spLocks/>
          </p:cNvSpPr>
          <p:nvPr/>
        </p:nvSpPr>
        <p:spPr bwMode="auto">
          <a:xfrm>
            <a:off x="2151945" y="4637027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0D5D1-D043-4F11-B4E1-75553B4BB9EF}"/>
              </a:ext>
            </a:extLst>
          </p:cNvPr>
          <p:cNvSpPr txBox="1">
            <a:spLocks/>
          </p:cNvSpPr>
          <p:nvPr/>
        </p:nvSpPr>
        <p:spPr bwMode="auto">
          <a:xfrm>
            <a:off x="5938092" y="463702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70666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E5003-633A-494A-8D01-50A2D7D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352A-F63F-4737-A8D4-58107E2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BC3E-EBF6-41D6-9BCB-AD3B8DD822B5}"/>
              </a:ext>
            </a:extLst>
          </p:cNvPr>
          <p:cNvSpPr/>
          <p:nvPr/>
        </p:nvSpPr>
        <p:spPr>
          <a:xfrm>
            <a:off x="3345522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CD939-DE6D-48BE-9F74-CF43036B54FB}"/>
              </a:ext>
            </a:extLst>
          </p:cNvPr>
          <p:cNvSpPr/>
          <p:nvPr/>
        </p:nvSpPr>
        <p:spPr>
          <a:xfrm>
            <a:off x="3866325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80FBB-913C-4262-A3D3-990B64EFB772}"/>
              </a:ext>
            </a:extLst>
          </p:cNvPr>
          <p:cNvSpPr/>
          <p:nvPr/>
        </p:nvSpPr>
        <p:spPr>
          <a:xfrm>
            <a:off x="4387128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D544E-C3EF-4951-BF75-79F9C91A93D6}"/>
              </a:ext>
            </a:extLst>
          </p:cNvPr>
          <p:cNvSpPr/>
          <p:nvPr/>
        </p:nvSpPr>
        <p:spPr>
          <a:xfrm>
            <a:off x="4907809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37604-9ED5-48DD-875C-A47FFE27C35B}"/>
              </a:ext>
            </a:extLst>
          </p:cNvPr>
          <p:cNvSpPr/>
          <p:nvPr/>
        </p:nvSpPr>
        <p:spPr>
          <a:xfrm>
            <a:off x="5428368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209A-A8EC-4BDD-9862-1A39F8E8168C}"/>
              </a:ext>
            </a:extLst>
          </p:cNvPr>
          <p:cNvSpPr/>
          <p:nvPr/>
        </p:nvSpPr>
        <p:spPr>
          <a:xfrm>
            <a:off x="5949110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4054C-7810-4212-88A8-64D337D59B75}"/>
              </a:ext>
            </a:extLst>
          </p:cNvPr>
          <p:cNvSpPr/>
          <p:nvPr/>
        </p:nvSpPr>
        <p:spPr>
          <a:xfrm>
            <a:off x="6469913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1D17-C802-4A68-93C8-837A5E27D00E}"/>
              </a:ext>
            </a:extLst>
          </p:cNvPr>
          <p:cNvSpPr/>
          <p:nvPr/>
        </p:nvSpPr>
        <p:spPr>
          <a:xfrm>
            <a:off x="6990716" y="300621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08E88-B976-4846-A061-526C70EB0466}"/>
              </a:ext>
            </a:extLst>
          </p:cNvPr>
          <p:cNvSpPr/>
          <p:nvPr/>
        </p:nvSpPr>
        <p:spPr>
          <a:xfrm>
            <a:off x="7511397" y="300676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64A97B-9049-442F-8B71-7303953B363C}"/>
              </a:ext>
            </a:extLst>
          </p:cNvPr>
          <p:cNvSpPr/>
          <p:nvPr/>
        </p:nvSpPr>
        <p:spPr>
          <a:xfrm>
            <a:off x="9619670" y="300566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DBB9-CF76-46C9-B3F9-4B25B5B01EF1}"/>
              </a:ext>
            </a:extLst>
          </p:cNvPr>
          <p:cNvSpPr txBox="1"/>
          <p:nvPr/>
        </p:nvSpPr>
        <p:spPr>
          <a:xfrm>
            <a:off x="1844334" y="1542174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0A7E-4EF0-46C8-836C-8189A950C365}"/>
              </a:ext>
            </a:extLst>
          </p:cNvPr>
          <p:cNvSpPr txBox="1"/>
          <p:nvPr/>
        </p:nvSpPr>
        <p:spPr>
          <a:xfrm>
            <a:off x="8477182" y="280477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131727-A39D-4216-9344-60124951225D}"/>
              </a:ext>
            </a:extLst>
          </p:cNvPr>
          <p:cNvSpPr txBox="1">
            <a:spLocks/>
          </p:cNvSpPr>
          <p:nvPr/>
        </p:nvSpPr>
        <p:spPr bwMode="auto">
          <a:xfrm>
            <a:off x="2162963" y="4674854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AC89A7-B27B-4AD1-BF8D-B7D6929D11EC}"/>
              </a:ext>
            </a:extLst>
          </p:cNvPr>
          <p:cNvSpPr txBox="1">
            <a:spLocks/>
          </p:cNvSpPr>
          <p:nvPr/>
        </p:nvSpPr>
        <p:spPr bwMode="auto">
          <a:xfrm>
            <a:off x="5949110" y="4674854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315602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7901-6A46-4D77-9C32-C814A2F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918C9-BD09-4826-81EF-EEE7061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C855A-A089-45DD-A417-A517B6218E48}"/>
              </a:ext>
            </a:extLst>
          </p:cNvPr>
          <p:cNvSpPr/>
          <p:nvPr/>
        </p:nvSpPr>
        <p:spPr>
          <a:xfrm>
            <a:off x="3257386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8CE71-E698-4AFE-B893-91FC714CEB8A}"/>
              </a:ext>
            </a:extLst>
          </p:cNvPr>
          <p:cNvSpPr/>
          <p:nvPr/>
        </p:nvSpPr>
        <p:spPr>
          <a:xfrm>
            <a:off x="3778189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3D2F-D525-4EDE-B4F5-520136C42AEC}"/>
              </a:ext>
            </a:extLst>
          </p:cNvPr>
          <p:cNvSpPr/>
          <p:nvPr/>
        </p:nvSpPr>
        <p:spPr>
          <a:xfrm>
            <a:off x="4298992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6C10E-46FF-49ED-BD66-444699A2BC4C}"/>
              </a:ext>
            </a:extLst>
          </p:cNvPr>
          <p:cNvSpPr/>
          <p:nvPr/>
        </p:nvSpPr>
        <p:spPr>
          <a:xfrm>
            <a:off x="4819673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3A58C-E750-4AEE-9896-395E31BAFE8F}"/>
              </a:ext>
            </a:extLst>
          </p:cNvPr>
          <p:cNvSpPr/>
          <p:nvPr/>
        </p:nvSpPr>
        <p:spPr>
          <a:xfrm>
            <a:off x="5340232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CC158-5581-4B74-A788-77CF3522FA36}"/>
              </a:ext>
            </a:extLst>
          </p:cNvPr>
          <p:cNvSpPr/>
          <p:nvPr/>
        </p:nvSpPr>
        <p:spPr>
          <a:xfrm>
            <a:off x="5860974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6E984-3240-4456-8B9A-0300A19D4C8D}"/>
              </a:ext>
            </a:extLst>
          </p:cNvPr>
          <p:cNvSpPr/>
          <p:nvPr/>
        </p:nvSpPr>
        <p:spPr>
          <a:xfrm>
            <a:off x="6381777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8483F-E64F-4B95-9583-65D4B63B0388}"/>
              </a:ext>
            </a:extLst>
          </p:cNvPr>
          <p:cNvSpPr/>
          <p:nvPr/>
        </p:nvSpPr>
        <p:spPr>
          <a:xfrm>
            <a:off x="6902580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24EFA-8FCB-4C4E-B5FB-939F62C3E103}"/>
              </a:ext>
            </a:extLst>
          </p:cNvPr>
          <p:cNvSpPr/>
          <p:nvPr/>
        </p:nvSpPr>
        <p:spPr>
          <a:xfrm>
            <a:off x="7423261" y="29799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6741-F02F-4A46-9E81-E8619B03EB8E}"/>
              </a:ext>
            </a:extLst>
          </p:cNvPr>
          <p:cNvSpPr/>
          <p:nvPr/>
        </p:nvSpPr>
        <p:spPr>
          <a:xfrm>
            <a:off x="9531534" y="297885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4CEA1-1FB5-498A-B2EC-4A448E95CD45}"/>
              </a:ext>
            </a:extLst>
          </p:cNvPr>
          <p:cNvSpPr txBox="1"/>
          <p:nvPr/>
        </p:nvSpPr>
        <p:spPr>
          <a:xfrm>
            <a:off x="1756198" y="1515363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5EA7-E021-41D4-959D-A91D5EB495E9}"/>
              </a:ext>
            </a:extLst>
          </p:cNvPr>
          <p:cNvSpPr txBox="1"/>
          <p:nvPr/>
        </p:nvSpPr>
        <p:spPr>
          <a:xfrm>
            <a:off x="8389046" y="277796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3BCFAE-CA36-4354-865B-0E66C25BC874}"/>
              </a:ext>
            </a:extLst>
          </p:cNvPr>
          <p:cNvSpPr txBox="1">
            <a:spLocks/>
          </p:cNvSpPr>
          <p:nvPr/>
        </p:nvSpPr>
        <p:spPr bwMode="auto">
          <a:xfrm>
            <a:off x="2074827" y="4648043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656309-D949-4335-A596-5B652980828D}"/>
              </a:ext>
            </a:extLst>
          </p:cNvPr>
          <p:cNvSpPr txBox="1">
            <a:spLocks/>
          </p:cNvSpPr>
          <p:nvPr/>
        </p:nvSpPr>
        <p:spPr bwMode="auto">
          <a:xfrm>
            <a:off x="5860974" y="4648043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6916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ID-ul procesului </a:t>
            </a:r>
            <a:r>
              <a:rPr lang="en-US" sz="2400" b="1" dirty="0"/>
              <a:t>(rank</a:t>
            </a:r>
            <a:r>
              <a:rPr lang="ro-RO" sz="2400" b="1" dirty="0"/>
              <a:t>-</a:t>
            </a:r>
            <a:r>
              <a:rPr lang="ro-RO" sz="2400" b="1" dirty="0" err="1"/>
              <a:t>ul</a:t>
            </a:r>
            <a:r>
              <a:rPr lang="en-US" sz="2400" b="1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A8A68-24C4-4F98-8B8B-4C54ECAF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8081F-F2C6-4BFE-98CC-1360985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36DAC-F5D3-401E-8B81-A52CCBAA7AD5}"/>
              </a:ext>
            </a:extLst>
          </p:cNvPr>
          <p:cNvSpPr/>
          <p:nvPr/>
        </p:nvSpPr>
        <p:spPr>
          <a:xfrm>
            <a:off x="3235352" y="295682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D71C6-F34F-4CE7-A98C-5846AFFD88CC}"/>
              </a:ext>
            </a:extLst>
          </p:cNvPr>
          <p:cNvSpPr/>
          <p:nvPr/>
        </p:nvSpPr>
        <p:spPr>
          <a:xfrm>
            <a:off x="3756155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7788-94EA-4816-808C-837BF538FC7E}"/>
              </a:ext>
            </a:extLst>
          </p:cNvPr>
          <p:cNvSpPr/>
          <p:nvPr/>
        </p:nvSpPr>
        <p:spPr>
          <a:xfrm>
            <a:off x="4276958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B1CB8-E549-43B6-81B7-20B06824E70E}"/>
              </a:ext>
            </a:extLst>
          </p:cNvPr>
          <p:cNvSpPr/>
          <p:nvPr/>
        </p:nvSpPr>
        <p:spPr>
          <a:xfrm>
            <a:off x="4797639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3E658-E691-4149-9E79-966FAA4EC2F2}"/>
              </a:ext>
            </a:extLst>
          </p:cNvPr>
          <p:cNvSpPr/>
          <p:nvPr/>
        </p:nvSpPr>
        <p:spPr>
          <a:xfrm>
            <a:off x="5318198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D89F-20B4-4677-9F74-1183AD8B46A0}"/>
              </a:ext>
            </a:extLst>
          </p:cNvPr>
          <p:cNvSpPr/>
          <p:nvPr/>
        </p:nvSpPr>
        <p:spPr>
          <a:xfrm>
            <a:off x="5838940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69A6-F673-4B46-ABB2-67E61B9141D7}"/>
              </a:ext>
            </a:extLst>
          </p:cNvPr>
          <p:cNvSpPr/>
          <p:nvPr/>
        </p:nvSpPr>
        <p:spPr>
          <a:xfrm>
            <a:off x="6359743" y="29573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D1790-5F9F-4B37-8686-3A55159CEDC8}"/>
              </a:ext>
            </a:extLst>
          </p:cNvPr>
          <p:cNvSpPr/>
          <p:nvPr/>
        </p:nvSpPr>
        <p:spPr>
          <a:xfrm>
            <a:off x="6880546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B2ECD-37A4-4406-9AD4-A8CD3B08C1D9}"/>
              </a:ext>
            </a:extLst>
          </p:cNvPr>
          <p:cNvSpPr/>
          <p:nvPr/>
        </p:nvSpPr>
        <p:spPr>
          <a:xfrm>
            <a:off x="7401227" y="295791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5FB1D-8CDB-4DEA-8AD7-F4E30549E3DE}"/>
              </a:ext>
            </a:extLst>
          </p:cNvPr>
          <p:cNvSpPr/>
          <p:nvPr/>
        </p:nvSpPr>
        <p:spPr>
          <a:xfrm>
            <a:off x="9509500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C3645-4B78-4FF3-99A3-9E08C56032B8}"/>
              </a:ext>
            </a:extLst>
          </p:cNvPr>
          <p:cNvSpPr txBox="1"/>
          <p:nvPr/>
        </p:nvSpPr>
        <p:spPr>
          <a:xfrm>
            <a:off x="1734164" y="1493329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Putem și </a:t>
            </a:r>
            <a:r>
              <a:rPr lang="ro-RO" sz="4000" b="1" dirty="0" err="1"/>
              <a:t>random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D15E5-3C83-446C-B163-60E887DE8B18}"/>
              </a:ext>
            </a:extLst>
          </p:cNvPr>
          <p:cNvSpPr txBox="1"/>
          <p:nvPr/>
        </p:nvSpPr>
        <p:spPr>
          <a:xfrm>
            <a:off x="8367012" y="275592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932C56-D82D-4765-B902-9D5890EA8809}"/>
              </a:ext>
            </a:extLst>
          </p:cNvPr>
          <p:cNvSpPr txBox="1">
            <a:spLocks/>
          </p:cNvSpPr>
          <p:nvPr/>
        </p:nvSpPr>
        <p:spPr bwMode="auto">
          <a:xfrm>
            <a:off x="2052793" y="462600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FDEA5C-55B3-483C-8FC7-914629AA0B39}"/>
              </a:ext>
            </a:extLst>
          </p:cNvPr>
          <p:cNvSpPr txBox="1">
            <a:spLocks/>
          </p:cNvSpPr>
          <p:nvPr/>
        </p:nvSpPr>
        <p:spPr bwMode="auto">
          <a:xfrm>
            <a:off x="5838940" y="462600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54492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6DAC-72BE-49E6-BE43-EFAA3283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2A1FB-2ED8-42A6-8217-1E95BF9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420AF-5F1B-41EC-88FF-4303D055DF7F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F0FC2-BD84-4629-A955-C5405A2B28B4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B196-61D4-47F2-9C9F-2F050080B3C2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E7DAE-7AD6-4411-B2AF-A52E61BD3D32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9687B-E1D6-4E45-A363-33CA3EFA65E3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50B8-F3CA-4861-AC1D-177E4AA77CC9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43732-B47D-47F0-B910-85EE1A5CD845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10470-8974-4F6D-93C4-7E95B38BF861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30A5D-AAF7-4348-85B6-438EB665FFDB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E94CB-05AA-42B7-946B-AF6C3693D005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BA6C-749C-4FB3-BD8E-0CA41DB7BF96}"/>
              </a:ext>
            </a:extLst>
          </p:cNvPr>
          <p:cNvSpPr txBox="1"/>
          <p:nvPr/>
        </p:nvSpPr>
        <p:spPr>
          <a:xfrm>
            <a:off x="1326540" y="1449262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8F96B-98F3-455F-A250-7E825748D183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52986E-9CF7-4005-9E8E-9E075D5C9068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C4E031-9C66-4340-AED8-C5700A3D40FB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08496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8515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Este utilă?</a:t>
            </a:r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661936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47269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r>
              <a:rPr lang="ro-RO" sz="3200" b="1" dirty="0"/>
              <a:t>Aproximativ același număr elemente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5958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Aproximativ</a:t>
            </a:r>
            <a:r>
              <a:rPr lang="en-US" sz="4000" b="1" dirty="0"/>
              <a:t> N/P </a:t>
            </a:r>
            <a:r>
              <a:rPr lang="en-US" sz="4000" b="1" dirty="0" err="1"/>
              <a:t>elemente</a:t>
            </a:r>
            <a:r>
              <a:rPr lang="en-US" sz="4000" b="1" dirty="0"/>
              <a:t> pe fiecare </a:t>
            </a:r>
            <a:r>
              <a:rPr lang="en-US" sz="4000" b="1" dirty="0" err="1"/>
              <a:t>proces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99593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/>
              <a:t>Aproximativ N/P elemente pe fiecare proces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Dacă N nu se divide perfect la P?</a:t>
            </a:r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9756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908EE-3D49-40BA-9D02-63753D3A3B1D}"/>
              </a:ext>
            </a:extLst>
          </p:cNvPr>
          <p:cNvSpPr txBox="1"/>
          <p:nvPr/>
        </p:nvSpPr>
        <p:spPr>
          <a:xfrm>
            <a:off x="1783199" y="1315438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N/P elemente</a:t>
            </a:r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49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E331B-A2FF-4E8F-96E4-30439488C3FA}"/>
              </a:ext>
            </a:extLst>
          </p:cNvPr>
          <p:cNvSpPr txBox="1"/>
          <p:nvPr/>
        </p:nvSpPr>
        <p:spPr>
          <a:xfrm>
            <a:off x="1558937" y="1503719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floor</a:t>
            </a:r>
            <a:r>
              <a:rPr lang="ro-RO" sz="3600" b="1" dirty="0"/>
              <a:t>(N/P) elemente    </a:t>
            </a:r>
            <a:r>
              <a:rPr lang="ro-RO" sz="3600" b="1" dirty="0" err="1"/>
              <a:t>floor</a:t>
            </a:r>
            <a:r>
              <a:rPr lang="ro-RO" sz="3600" b="1" dirty="0"/>
              <a:t>(15/2) = 7</a:t>
            </a:r>
          </a:p>
        </p:txBody>
      </p:sp>
    </p:spTree>
    <p:extLst>
      <p:ext uri="{BB962C8B-B14F-4D97-AF65-F5344CB8AC3E}">
        <p14:creationId xmlns:p14="http://schemas.microsoft.com/office/powerpoint/2010/main" val="918887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A16E6-3ED6-4D8C-9BCA-5A092DCE6EF9}"/>
              </a:ext>
            </a:extLst>
          </p:cNvPr>
          <p:cNvSpPr/>
          <p:nvPr/>
        </p:nvSpPr>
        <p:spPr>
          <a:xfrm>
            <a:off x="2336843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E4FCFA-99BF-415C-BAED-033EF6D8D6E8}"/>
              </a:ext>
            </a:extLst>
          </p:cNvPr>
          <p:cNvSpPr/>
          <p:nvPr/>
        </p:nvSpPr>
        <p:spPr>
          <a:xfrm>
            <a:off x="2857646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0BC7A-695C-4E71-B012-8ABEAF6233BF}"/>
              </a:ext>
            </a:extLst>
          </p:cNvPr>
          <p:cNvSpPr/>
          <p:nvPr/>
        </p:nvSpPr>
        <p:spPr>
          <a:xfrm>
            <a:off x="3378449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D8D983-DF1E-480A-8F66-311DDE21BF6A}"/>
              </a:ext>
            </a:extLst>
          </p:cNvPr>
          <p:cNvSpPr/>
          <p:nvPr/>
        </p:nvSpPr>
        <p:spPr>
          <a:xfrm>
            <a:off x="2337148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F7EA2-F297-4E87-AA87-10DB59833E01}"/>
              </a:ext>
            </a:extLst>
          </p:cNvPr>
          <p:cNvSpPr/>
          <p:nvPr/>
        </p:nvSpPr>
        <p:spPr>
          <a:xfrm>
            <a:off x="2857707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49A058-A8E6-4720-84CB-D13845D01ED3}"/>
              </a:ext>
            </a:extLst>
          </p:cNvPr>
          <p:cNvSpPr/>
          <p:nvPr/>
        </p:nvSpPr>
        <p:spPr>
          <a:xfrm>
            <a:off x="3378449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4D3B2-BAB5-4D78-BF36-0CB2A1582571}"/>
              </a:ext>
            </a:extLst>
          </p:cNvPr>
          <p:cNvSpPr/>
          <p:nvPr/>
        </p:nvSpPr>
        <p:spPr>
          <a:xfrm>
            <a:off x="2336843" y="342447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306BE-99E9-4783-BFA7-C4308EC0283F}"/>
              </a:ext>
            </a:extLst>
          </p:cNvPr>
          <p:cNvSpPr/>
          <p:nvPr/>
        </p:nvSpPr>
        <p:spPr>
          <a:xfrm>
            <a:off x="7283983" y="47893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68F40D-D5B4-49B9-ADD8-B92871B6F22E}"/>
              </a:ext>
            </a:extLst>
          </p:cNvPr>
          <p:cNvSpPr/>
          <p:nvPr/>
        </p:nvSpPr>
        <p:spPr>
          <a:xfrm>
            <a:off x="6769951" y="3423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C46DE-21F5-4144-85DA-7B336CF67E2F}"/>
              </a:ext>
            </a:extLst>
          </p:cNvPr>
          <p:cNvSpPr txBox="1"/>
          <p:nvPr/>
        </p:nvSpPr>
        <p:spPr>
          <a:xfrm>
            <a:off x="1658089" y="1326272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ceil</a:t>
            </a:r>
            <a:r>
              <a:rPr lang="ro-RO" sz="3600" b="1" dirty="0"/>
              <a:t>(N/P) elemente    </a:t>
            </a:r>
            <a:r>
              <a:rPr lang="ro-RO" sz="3600" b="1" dirty="0" err="1"/>
              <a:t>ceil</a:t>
            </a:r>
            <a:r>
              <a:rPr lang="ro-RO" sz="3600" b="1" dirty="0"/>
              <a:t>(15/2) =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4A52-2DD8-4B19-9C2B-C8F15B79A41E}"/>
              </a:ext>
            </a:extLst>
          </p:cNvPr>
          <p:cNvSpPr/>
          <p:nvPr/>
        </p:nvSpPr>
        <p:spPr>
          <a:xfrm>
            <a:off x="2864417" y="342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3DDCC-B3C9-47F3-9A87-7E0AEEE9F77B}"/>
              </a:ext>
            </a:extLst>
          </p:cNvPr>
          <p:cNvSpPr/>
          <p:nvPr/>
        </p:nvSpPr>
        <p:spPr>
          <a:xfrm>
            <a:off x="6763302" y="478992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0FF1C-693D-415E-B1D9-D77027765607}"/>
              </a:ext>
            </a:extLst>
          </p:cNvPr>
          <p:cNvSpPr/>
          <p:nvPr/>
        </p:nvSpPr>
        <p:spPr>
          <a:xfrm>
            <a:off x="6249270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448D5-96B0-4C78-953E-0F41026874E8}"/>
              </a:ext>
            </a:extLst>
          </p:cNvPr>
          <p:cNvSpPr/>
          <p:nvPr/>
        </p:nvSpPr>
        <p:spPr>
          <a:xfrm>
            <a:off x="6769951" y="410739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3D7BD-2E5A-4753-AC50-870B967EC3FD}"/>
              </a:ext>
            </a:extLst>
          </p:cNvPr>
          <p:cNvSpPr/>
          <p:nvPr/>
        </p:nvSpPr>
        <p:spPr>
          <a:xfrm>
            <a:off x="7290632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25BDBB-0C91-459B-9EBA-2376789322B8}"/>
              </a:ext>
            </a:extLst>
          </p:cNvPr>
          <p:cNvSpPr/>
          <p:nvPr/>
        </p:nvSpPr>
        <p:spPr>
          <a:xfrm>
            <a:off x="6242377" y="342447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numărul total de procese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7ED35-7E8C-45EB-90B7-3F9BD4DBAB64}"/>
              </a:ext>
            </a:extLst>
          </p:cNvPr>
          <p:cNvCxnSpPr>
            <a:cxnSpLocks/>
          </p:cNvCxnSpPr>
          <p:nvPr/>
        </p:nvCxnSpPr>
        <p:spPr>
          <a:xfrm>
            <a:off x="2474622" y="4211904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1222-444E-487D-9243-1DED9EF5F68A}"/>
              </a:ext>
            </a:extLst>
          </p:cNvPr>
          <p:cNvCxnSpPr/>
          <p:nvPr/>
        </p:nvCxnSpPr>
        <p:spPr bwMode="auto">
          <a:xfrm>
            <a:off x="2734503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9E684-02B9-4579-8878-9C65BDA60D95}"/>
              </a:ext>
            </a:extLst>
          </p:cNvPr>
          <p:cNvSpPr txBox="1"/>
          <p:nvPr/>
        </p:nvSpPr>
        <p:spPr>
          <a:xfrm>
            <a:off x="2528357" y="43946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02591-4192-49F1-8610-8C35A3CF11FA}"/>
              </a:ext>
            </a:extLst>
          </p:cNvPr>
          <p:cNvCxnSpPr/>
          <p:nvPr/>
        </p:nvCxnSpPr>
        <p:spPr bwMode="auto">
          <a:xfrm>
            <a:off x="8375287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A5DE07-9CE6-4BBA-AF58-D9033313C9EC}"/>
              </a:ext>
            </a:extLst>
          </p:cNvPr>
          <p:cNvSpPr txBox="1"/>
          <p:nvPr/>
        </p:nvSpPr>
        <p:spPr>
          <a:xfrm>
            <a:off x="8169141" y="439465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1AEB-2374-4717-B2B4-CA2F579508C8}"/>
              </a:ext>
            </a:extLst>
          </p:cNvPr>
          <p:cNvSpPr/>
          <p:nvPr/>
        </p:nvSpPr>
        <p:spPr>
          <a:xfrm>
            <a:off x="2734503" y="1872369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floor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4EADC7-5D26-4427-803A-4C5EFA26D990}"/>
              </a:ext>
            </a:extLst>
          </p:cNvPr>
          <p:cNvCxnSpPr/>
          <p:nvPr/>
        </p:nvCxnSpPr>
        <p:spPr bwMode="auto">
          <a:xfrm>
            <a:off x="3556327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14645-373D-42E3-83CB-835FB7D38EFB}"/>
              </a:ext>
            </a:extLst>
          </p:cNvPr>
          <p:cNvSpPr txBox="1"/>
          <p:nvPr/>
        </p:nvSpPr>
        <p:spPr>
          <a:xfrm>
            <a:off x="3350181" y="438122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36373-39CA-4223-8585-D37D1791955F}"/>
              </a:ext>
            </a:extLst>
          </p:cNvPr>
          <p:cNvCxnSpPr/>
          <p:nvPr/>
        </p:nvCxnSpPr>
        <p:spPr bwMode="auto">
          <a:xfrm>
            <a:off x="4252392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1E00F2-9750-46F9-B218-6BDF02789B10}"/>
              </a:ext>
            </a:extLst>
          </p:cNvPr>
          <p:cNvSpPr txBox="1"/>
          <p:nvPr/>
        </p:nvSpPr>
        <p:spPr>
          <a:xfrm>
            <a:off x="4046246" y="439465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4B4118-BD31-40DE-855D-D415F3A3ABA5}"/>
              </a:ext>
            </a:extLst>
          </p:cNvPr>
          <p:cNvCxnSpPr/>
          <p:nvPr/>
        </p:nvCxnSpPr>
        <p:spPr bwMode="auto">
          <a:xfrm>
            <a:off x="7988445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8260D-C0F4-4B34-BB6B-37653A5731B2}"/>
              </a:ext>
            </a:extLst>
          </p:cNvPr>
          <p:cNvSpPr txBox="1"/>
          <p:nvPr/>
        </p:nvSpPr>
        <p:spPr>
          <a:xfrm>
            <a:off x="7300041" y="340028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4698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4460AA-9A3F-45AC-882F-9C1611259835}"/>
              </a:ext>
            </a:extLst>
          </p:cNvPr>
          <p:cNvCxnSpPr>
            <a:cxnSpLocks/>
          </p:cNvCxnSpPr>
          <p:nvPr/>
        </p:nvCxnSpPr>
        <p:spPr>
          <a:xfrm>
            <a:off x="2595807" y="403563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2D299-7C09-4817-9833-CF10049EED10}"/>
              </a:ext>
            </a:extLst>
          </p:cNvPr>
          <p:cNvCxnSpPr/>
          <p:nvPr/>
        </p:nvCxnSpPr>
        <p:spPr bwMode="auto">
          <a:xfrm>
            <a:off x="2855688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48FD16-6A94-4570-8D1D-85DE8D80FA3B}"/>
              </a:ext>
            </a:extLst>
          </p:cNvPr>
          <p:cNvSpPr txBox="1"/>
          <p:nvPr/>
        </p:nvSpPr>
        <p:spPr>
          <a:xfrm>
            <a:off x="2649542" y="42183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C7B61-6E1D-4D1C-B501-47A40FB20502}"/>
              </a:ext>
            </a:extLst>
          </p:cNvPr>
          <p:cNvCxnSpPr/>
          <p:nvPr/>
        </p:nvCxnSpPr>
        <p:spPr bwMode="auto">
          <a:xfrm>
            <a:off x="8496472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54E9D-DAC0-454E-8DDD-F394145EE855}"/>
              </a:ext>
            </a:extLst>
          </p:cNvPr>
          <p:cNvSpPr txBox="1"/>
          <p:nvPr/>
        </p:nvSpPr>
        <p:spPr>
          <a:xfrm>
            <a:off x="8290326" y="421838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C3A64-335E-4504-A931-CF3C3A98FB82}"/>
              </a:ext>
            </a:extLst>
          </p:cNvPr>
          <p:cNvSpPr/>
          <p:nvPr/>
        </p:nvSpPr>
        <p:spPr>
          <a:xfrm>
            <a:off x="2855688" y="1696100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ceil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C6322-7457-4437-9B0D-9D13EB7FA79E}"/>
              </a:ext>
            </a:extLst>
          </p:cNvPr>
          <p:cNvCxnSpPr/>
          <p:nvPr/>
        </p:nvCxnSpPr>
        <p:spPr bwMode="auto">
          <a:xfrm>
            <a:off x="3783390" y="383946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F1FC6-F15B-4B6F-8B0D-83711F546BE2}"/>
              </a:ext>
            </a:extLst>
          </p:cNvPr>
          <p:cNvSpPr txBox="1"/>
          <p:nvPr/>
        </p:nvSpPr>
        <p:spPr>
          <a:xfrm>
            <a:off x="3577244" y="420495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0DEC1-3703-4D3D-8277-C3AAE250D8EC}"/>
              </a:ext>
            </a:extLst>
          </p:cNvPr>
          <p:cNvCxnSpPr/>
          <p:nvPr/>
        </p:nvCxnSpPr>
        <p:spPr bwMode="auto">
          <a:xfrm>
            <a:off x="4791897" y="383592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82CC9-EFF5-456C-903B-0B28C363F804}"/>
              </a:ext>
            </a:extLst>
          </p:cNvPr>
          <p:cNvSpPr txBox="1"/>
          <p:nvPr/>
        </p:nvSpPr>
        <p:spPr>
          <a:xfrm>
            <a:off x="4585751" y="42014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D31E8C-3072-41FF-A2FA-699314CA4425}"/>
              </a:ext>
            </a:extLst>
          </p:cNvPr>
          <p:cNvCxnSpPr/>
          <p:nvPr/>
        </p:nvCxnSpPr>
        <p:spPr bwMode="auto">
          <a:xfrm>
            <a:off x="8706881" y="387200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5F704-1960-4955-B5B2-EDF26B48C67A}"/>
              </a:ext>
            </a:extLst>
          </p:cNvPr>
          <p:cNvSpPr txBox="1"/>
          <p:nvPr/>
        </p:nvSpPr>
        <p:spPr>
          <a:xfrm>
            <a:off x="8530937" y="326811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3630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802593" y="459749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2062474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856328" y="47802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703258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497112" y="478024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1198000" y="1639472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990176" y="440132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784030" y="476681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998683" y="439778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792537" y="476327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913667" y="443386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737723" y="3829974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83995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524826" y="4167838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1784707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578561" y="4350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425491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219345" y="435058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920233" y="1209815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/>
              <a:t>/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/>
              <a:t>(</a:t>
            </a:r>
            <a:r>
              <a:rPr lang="ro-RO" sz="2800" b="1">
                <a:solidFill>
                  <a:srgbClr val="00B050"/>
                </a:solidFill>
              </a:rPr>
              <a:t>N </a:t>
            </a:r>
            <a:r>
              <a:rPr lang="ro-RO" sz="2800" b="1"/>
              <a:t>/ </a:t>
            </a:r>
            <a:r>
              <a:rPr lang="ro-RO" sz="2800" b="1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712409" y="397166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506263" y="43371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720916" y="396812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514770" y="433361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635900" y="400420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459956" y="3400317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CFC4-6FD2-4EA8-838B-B2513A48FD5C}"/>
              </a:ext>
            </a:extLst>
          </p:cNvPr>
          <p:cNvSpPr txBox="1"/>
          <p:nvPr/>
        </p:nvSpPr>
        <p:spPr>
          <a:xfrm>
            <a:off x="314325" y="5076224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/>
              <a:t>Funcționează și:</a:t>
            </a:r>
          </a:p>
          <a:p>
            <a:r>
              <a:rPr lang="ro-RO" sz="2400" b="1" dirty="0"/>
              <a:t>start = </a:t>
            </a:r>
            <a:r>
              <a:rPr lang="ro-RO" sz="2400" b="1" dirty="0" err="1"/>
              <a:t>round</a:t>
            </a:r>
            <a:r>
              <a:rPr lang="ro-RO" sz="2400" b="1" dirty="0"/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rank</a:t>
            </a:r>
            <a:r>
              <a:rPr lang="ro-RO" sz="2400" b="1" dirty="0"/>
              <a:t>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</a:t>
            </a:r>
          </a:p>
          <a:p>
            <a:r>
              <a:rPr lang="ro-RO" sz="2400" b="1" dirty="0" err="1"/>
              <a:t>end</a:t>
            </a:r>
            <a:r>
              <a:rPr lang="ro-RO" sz="2400" b="1" dirty="0"/>
              <a:t> = </a:t>
            </a:r>
            <a:r>
              <a:rPr lang="ro-RO" sz="2400" b="1" dirty="0" err="1"/>
              <a:t>round</a:t>
            </a:r>
            <a:r>
              <a:rPr lang="ro-RO" sz="2400" b="1" dirty="0"/>
              <a:t>((</a:t>
            </a:r>
            <a:r>
              <a:rPr lang="ro-RO" sz="2400" b="1" dirty="0">
                <a:solidFill>
                  <a:srgbClr val="7030A0"/>
                </a:solidFill>
              </a:rPr>
              <a:t>rank</a:t>
            </a:r>
            <a:r>
              <a:rPr lang="ro-RO" sz="2400" b="1" dirty="0"/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 	De 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088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4195</Words>
  <Application>Microsoft Office PowerPoint</Application>
  <PresentationFormat>Widescreen</PresentationFormat>
  <Paragraphs>1119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Arial Unicode MS</vt:lpstr>
      <vt:lpstr>Calibri</vt:lpstr>
      <vt:lpstr>Cambria Math</vt:lpstr>
      <vt:lpstr>Courier New</vt:lpstr>
      <vt:lpstr>Wingdings</vt:lpstr>
      <vt:lpstr>Office Theme</vt:lpstr>
      <vt:lpstr>Sisteme Tolerante la Defecte Introducere MPI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Calcul Complexitate</vt:lpstr>
      <vt:lpstr>Modelul Foster</vt:lpstr>
      <vt:lpstr>Modelul Foster</vt:lpstr>
      <vt:lpstr>Modelul Foster</vt:lpstr>
      <vt:lpstr>LogP model</vt:lpstr>
      <vt:lpstr>LogP model</vt:lpstr>
      <vt:lpstr>PowerPoint Presentation</vt:lpstr>
      <vt:lpstr>Unele probleme nu pot fi paralelizate/distribuite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2021-02-18T23:12:49Z</dcterms:modified>
</cp:coreProperties>
</file>